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3" r:id="rId7"/>
    <p:sldId id="265"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927"/>
    <p:restoredTop sz="94679"/>
  </p:normalViewPr>
  <p:slideViewPr>
    <p:cSldViewPr snapToGrid="0" snapToObjects="1">
      <p:cViewPr varScale="1">
        <p:scale>
          <a:sx n="43" d="100"/>
          <a:sy n="43" d="100"/>
        </p:scale>
        <p:origin x="208" y="16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5/13/20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5/13/20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5/13/20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5/13/20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5/13/20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5/13/20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5/13/20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5/13/20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5/13/20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5/13/20</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5/13/20</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5/13/20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List_of_United_States_cities_by_population" TargetMode="External"/><Relationship Id="rId2" Type="http://schemas.openxmlformats.org/officeDocument/2006/relationships/hyperlink" Target="https://en.wikipedia.org/wiki/List_of_United_States_counties_by_per_capita_incom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List_of_United_States_counties_by_per_capita_income" TargetMode="External"/><Relationship Id="rId2" Type="http://schemas.openxmlformats.org/officeDocument/2006/relationships/hyperlink" Target="https://en.wikipedia.org/wiki/List_of_United_States_cities_by_population"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146EE-A469-8C49-ABB0-BF193ADB005A}"/>
              </a:ext>
            </a:extLst>
          </p:cNvPr>
          <p:cNvSpPr>
            <a:spLocks noGrp="1"/>
          </p:cNvSpPr>
          <p:nvPr>
            <p:ph type="ctrTitle"/>
          </p:nvPr>
        </p:nvSpPr>
        <p:spPr/>
        <p:txBody>
          <a:bodyPr/>
          <a:lstStyle/>
          <a:p>
            <a:r>
              <a:rPr lang="en-US"/>
              <a:t>Battle of THE NeIGHBORHOODS</a:t>
            </a:r>
            <a:endParaRPr lang="en-US" dirty="0"/>
          </a:p>
        </p:txBody>
      </p:sp>
      <p:sp>
        <p:nvSpPr>
          <p:cNvPr id="3" name="Subtitle 2">
            <a:extLst>
              <a:ext uri="{FF2B5EF4-FFF2-40B4-BE49-F238E27FC236}">
                <a16:creationId xmlns:a16="http://schemas.microsoft.com/office/drawing/2014/main" id="{D0BBBC77-2D0E-2648-9312-32B635A82862}"/>
              </a:ext>
            </a:extLst>
          </p:cNvPr>
          <p:cNvSpPr>
            <a:spLocks noGrp="1"/>
          </p:cNvSpPr>
          <p:nvPr>
            <p:ph type="subTitle" idx="1"/>
          </p:nvPr>
        </p:nvSpPr>
        <p:spPr/>
        <p:txBody>
          <a:bodyPr>
            <a:normAutofit/>
          </a:bodyPr>
          <a:lstStyle/>
          <a:p>
            <a:r>
              <a:rPr lang="en-US" sz="2800"/>
              <a:t>Sienna Spiglanin</a:t>
            </a:r>
            <a:endParaRPr lang="en-US" sz="2800" dirty="0"/>
          </a:p>
        </p:txBody>
      </p:sp>
    </p:spTree>
    <p:extLst>
      <p:ext uri="{BB962C8B-B14F-4D97-AF65-F5344CB8AC3E}">
        <p14:creationId xmlns:p14="http://schemas.microsoft.com/office/powerpoint/2010/main" val="2377521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431E8D-EE86-9C43-86A9-CF1D4B2F65F7}"/>
              </a:ext>
            </a:extLst>
          </p:cNvPr>
          <p:cNvSpPr>
            <a:spLocks noGrp="1"/>
          </p:cNvSpPr>
          <p:nvPr>
            <p:ph type="title"/>
          </p:nvPr>
        </p:nvSpPr>
        <p:spPr>
          <a:xfrm>
            <a:off x="2231136" y="467418"/>
            <a:ext cx="7729728" cy="1188720"/>
          </a:xfrm>
          <a:solidFill>
            <a:srgbClr val="FFFFFF"/>
          </a:solidFill>
        </p:spPr>
        <p:txBody>
          <a:bodyPr>
            <a:normAutofit/>
          </a:bodyPr>
          <a:lstStyle/>
          <a:p>
            <a:r>
              <a:rPr lang="en-US" dirty="0"/>
              <a:t>Introduction and Business Problem</a:t>
            </a:r>
          </a:p>
        </p:txBody>
      </p:sp>
      <p:sp>
        <p:nvSpPr>
          <p:cNvPr id="3" name="Content Placeholder 2">
            <a:extLst>
              <a:ext uri="{FF2B5EF4-FFF2-40B4-BE49-F238E27FC236}">
                <a16:creationId xmlns:a16="http://schemas.microsoft.com/office/drawing/2014/main" id="{6D825DA9-90B5-8349-A4F1-2A13E78A0E36}"/>
              </a:ext>
            </a:extLst>
          </p:cNvPr>
          <p:cNvSpPr>
            <a:spLocks noGrp="1"/>
          </p:cNvSpPr>
          <p:nvPr>
            <p:ph idx="1"/>
          </p:nvPr>
        </p:nvSpPr>
        <p:spPr>
          <a:xfrm>
            <a:off x="1706062" y="1966823"/>
            <a:ext cx="8779512" cy="3203695"/>
          </a:xfrm>
        </p:spPr>
        <p:txBody>
          <a:bodyPr>
            <a:normAutofit/>
          </a:bodyPr>
          <a:lstStyle/>
          <a:p>
            <a:r>
              <a:rPr lang="en-US" sz="2000" dirty="0">
                <a:solidFill>
                  <a:srgbClr val="404040"/>
                </a:solidFill>
              </a:rPr>
              <a:t>A business owner is interested in opening a new restaurant in the United States. They want to know which is the best neighborhood to open it in. The criteria they are concerned with in defining the best neighborhood includes;</a:t>
            </a:r>
            <a:endParaRPr lang="en-US" dirty="0">
              <a:solidFill>
                <a:srgbClr val="404040"/>
              </a:solidFill>
            </a:endParaRPr>
          </a:p>
          <a:p>
            <a:pPr lvl="5">
              <a:spcBef>
                <a:spcPts val="0"/>
              </a:spcBef>
            </a:pPr>
            <a:r>
              <a:rPr lang="en-US" dirty="0">
                <a:solidFill>
                  <a:srgbClr val="404040"/>
                </a:solidFill>
              </a:rPr>
              <a:t>Per Capita Income</a:t>
            </a:r>
            <a:br>
              <a:rPr lang="en-US" dirty="0">
                <a:solidFill>
                  <a:srgbClr val="404040"/>
                </a:solidFill>
              </a:rPr>
            </a:br>
            <a:endParaRPr lang="en-US" dirty="0">
              <a:solidFill>
                <a:srgbClr val="404040"/>
              </a:solidFill>
            </a:endParaRPr>
          </a:p>
          <a:p>
            <a:pPr lvl="5">
              <a:spcBef>
                <a:spcPts val="0"/>
              </a:spcBef>
            </a:pPr>
            <a:r>
              <a:rPr lang="en-US" dirty="0">
                <a:solidFill>
                  <a:srgbClr val="404040"/>
                </a:solidFill>
              </a:rPr>
              <a:t>Location Population</a:t>
            </a:r>
            <a:br>
              <a:rPr lang="en-US" dirty="0">
                <a:solidFill>
                  <a:srgbClr val="404040"/>
                </a:solidFill>
              </a:rPr>
            </a:br>
            <a:endParaRPr lang="en-US" dirty="0">
              <a:solidFill>
                <a:srgbClr val="404040"/>
              </a:solidFill>
            </a:endParaRPr>
          </a:p>
          <a:p>
            <a:pPr lvl="5">
              <a:spcBef>
                <a:spcPts val="0"/>
              </a:spcBef>
            </a:pPr>
            <a:r>
              <a:rPr lang="en-US" dirty="0">
                <a:solidFill>
                  <a:srgbClr val="404040"/>
                </a:solidFill>
              </a:rPr>
              <a:t>Population Density</a:t>
            </a:r>
            <a:br>
              <a:rPr lang="en-US" dirty="0">
                <a:solidFill>
                  <a:srgbClr val="404040"/>
                </a:solidFill>
              </a:rPr>
            </a:br>
            <a:endParaRPr lang="en-US" dirty="0">
              <a:solidFill>
                <a:srgbClr val="404040"/>
              </a:solidFill>
            </a:endParaRPr>
          </a:p>
          <a:p>
            <a:pPr lvl="5">
              <a:spcBef>
                <a:spcPts val="0"/>
              </a:spcBef>
            </a:pPr>
            <a:r>
              <a:rPr lang="en-US" dirty="0">
                <a:solidFill>
                  <a:srgbClr val="404040"/>
                </a:solidFill>
              </a:rPr>
              <a:t>Neighborhood Venues</a:t>
            </a:r>
          </a:p>
          <a:p>
            <a:pPr lvl="5">
              <a:spcBef>
                <a:spcPts val="0"/>
              </a:spcBef>
            </a:pPr>
            <a:endParaRPr lang="en-US" dirty="0">
              <a:solidFill>
                <a:srgbClr val="404040"/>
              </a:solidFill>
            </a:endParaRPr>
          </a:p>
          <a:p>
            <a:pPr marL="1084263" lvl="5" indent="0">
              <a:spcBef>
                <a:spcPts val="0"/>
              </a:spcBef>
              <a:buNone/>
            </a:pPr>
            <a:r>
              <a:rPr lang="en-US" dirty="0">
                <a:solidFill>
                  <a:srgbClr val="404040"/>
                </a:solidFill>
              </a:rPr>
              <a:t>We must suggest the best neighborhood to build this new restaurant. </a:t>
            </a:r>
          </a:p>
        </p:txBody>
      </p:sp>
    </p:spTree>
    <p:extLst>
      <p:ext uri="{BB962C8B-B14F-4D97-AF65-F5344CB8AC3E}">
        <p14:creationId xmlns:p14="http://schemas.microsoft.com/office/powerpoint/2010/main" val="2835434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0CA9BC-0BC8-F140-A142-82ED770FD780}"/>
              </a:ext>
            </a:extLst>
          </p:cNvPr>
          <p:cNvSpPr>
            <a:spLocks noGrp="1"/>
          </p:cNvSpPr>
          <p:nvPr>
            <p:ph type="title"/>
          </p:nvPr>
        </p:nvSpPr>
        <p:spPr>
          <a:xfrm>
            <a:off x="2231136" y="467418"/>
            <a:ext cx="7729728" cy="1188720"/>
          </a:xfrm>
          <a:solidFill>
            <a:srgbClr val="FFFFFF"/>
          </a:solidFill>
        </p:spPr>
        <p:txBody>
          <a:bodyPr>
            <a:normAutofit/>
          </a:bodyPr>
          <a:lstStyle/>
          <a:p>
            <a:r>
              <a:rPr lang="en-US" dirty="0"/>
              <a:t>DATA</a:t>
            </a:r>
          </a:p>
        </p:txBody>
      </p:sp>
      <p:sp>
        <p:nvSpPr>
          <p:cNvPr id="3" name="Content Placeholder 2">
            <a:extLst>
              <a:ext uri="{FF2B5EF4-FFF2-40B4-BE49-F238E27FC236}">
                <a16:creationId xmlns:a16="http://schemas.microsoft.com/office/drawing/2014/main" id="{0E4290E2-B50D-AA47-8898-4F209AF65DDE}"/>
              </a:ext>
            </a:extLst>
          </p:cNvPr>
          <p:cNvSpPr>
            <a:spLocks noGrp="1"/>
          </p:cNvSpPr>
          <p:nvPr>
            <p:ph idx="1"/>
          </p:nvPr>
        </p:nvSpPr>
        <p:spPr>
          <a:xfrm>
            <a:off x="1706062" y="2291262"/>
            <a:ext cx="8779512" cy="2879256"/>
          </a:xfrm>
        </p:spPr>
        <p:txBody>
          <a:bodyPr>
            <a:normAutofit/>
          </a:bodyPr>
          <a:lstStyle/>
          <a:p>
            <a:pPr marL="0" indent="0">
              <a:buNone/>
            </a:pPr>
            <a:r>
              <a:rPr lang="en-US" b="1" dirty="0">
                <a:solidFill>
                  <a:srgbClr val="404040"/>
                </a:solidFill>
              </a:rPr>
              <a:t>We will get our information from the following sources:</a:t>
            </a:r>
          </a:p>
          <a:p>
            <a:r>
              <a:rPr lang="en-US" dirty="0">
                <a:solidFill>
                  <a:srgbClr val="404040"/>
                </a:solidFill>
              </a:rPr>
              <a:t>List of all the cities in United States with Per Capita Income:</a:t>
            </a:r>
            <a:br>
              <a:rPr lang="en-US" dirty="0">
                <a:solidFill>
                  <a:srgbClr val="404040"/>
                </a:solidFill>
              </a:rPr>
            </a:br>
            <a:r>
              <a:rPr lang="en-US" dirty="0">
                <a:solidFill>
                  <a:srgbClr val="404040"/>
                </a:solidFill>
                <a:hlinkClick r:id="rId2"/>
              </a:rPr>
              <a:t>https://en.wikipedia.org/wiki/List_of_United_States_counties_by_per_capita_income</a:t>
            </a:r>
            <a:endParaRPr lang="en-US" dirty="0">
              <a:solidFill>
                <a:srgbClr val="404040"/>
              </a:solidFill>
            </a:endParaRPr>
          </a:p>
          <a:p>
            <a:r>
              <a:rPr lang="en-US" dirty="0">
                <a:solidFill>
                  <a:srgbClr val="404040"/>
                </a:solidFill>
              </a:rPr>
              <a:t>List of all the cities in United States with population density and coordinates:</a:t>
            </a:r>
            <a:br>
              <a:rPr lang="en-US" dirty="0">
                <a:solidFill>
                  <a:srgbClr val="404040"/>
                </a:solidFill>
              </a:rPr>
            </a:br>
            <a:r>
              <a:rPr lang="en-US" dirty="0">
                <a:solidFill>
                  <a:srgbClr val="404040"/>
                </a:solidFill>
                <a:hlinkClick r:id="rId3"/>
              </a:rPr>
              <a:t>https://en.wikipedia.org/wiki/List_of_United_States_cities_by_population</a:t>
            </a:r>
            <a:endParaRPr lang="en-US" dirty="0">
              <a:solidFill>
                <a:srgbClr val="404040"/>
              </a:solidFill>
            </a:endParaRPr>
          </a:p>
          <a:p>
            <a:r>
              <a:rPr lang="en-US" dirty="0">
                <a:solidFill>
                  <a:srgbClr val="404040"/>
                </a:solidFill>
              </a:rPr>
              <a:t>From Four Square API, we will obtain: </a:t>
            </a:r>
          </a:p>
          <a:p>
            <a:pPr lvl="1"/>
            <a:r>
              <a:rPr lang="en-US" dirty="0">
                <a:solidFill>
                  <a:srgbClr val="404040"/>
                </a:solidFill>
              </a:rPr>
              <a:t>List of all venues in each neighborhood of the selected city  </a:t>
            </a:r>
          </a:p>
          <a:p>
            <a:pPr lvl="1"/>
            <a:r>
              <a:rPr lang="en-US" dirty="0">
                <a:solidFill>
                  <a:srgbClr val="404040"/>
                </a:solidFill>
              </a:rPr>
              <a:t>List of all venues in each city </a:t>
            </a:r>
          </a:p>
          <a:p>
            <a:endParaRPr lang="en-US" dirty="0">
              <a:solidFill>
                <a:srgbClr val="404040"/>
              </a:solidFill>
            </a:endParaRPr>
          </a:p>
        </p:txBody>
      </p:sp>
    </p:spTree>
    <p:extLst>
      <p:ext uri="{BB962C8B-B14F-4D97-AF65-F5344CB8AC3E}">
        <p14:creationId xmlns:p14="http://schemas.microsoft.com/office/powerpoint/2010/main" val="734276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C6B9A3-DEDB-6E47-A23D-EB0E7823E309}"/>
              </a:ext>
            </a:extLst>
          </p:cNvPr>
          <p:cNvSpPr>
            <a:spLocks noGrp="1"/>
          </p:cNvSpPr>
          <p:nvPr>
            <p:ph type="title"/>
          </p:nvPr>
        </p:nvSpPr>
        <p:spPr>
          <a:xfrm>
            <a:off x="2231136" y="467418"/>
            <a:ext cx="7729728" cy="1188720"/>
          </a:xfrm>
          <a:solidFill>
            <a:srgbClr val="FFFFFF"/>
          </a:solidFill>
        </p:spPr>
        <p:txBody>
          <a:bodyPr>
            <a:normAutofit/>
          </a:bodyPr>
          <a:lstStyle/>
          <a:p>
            <a:r>
              <a:rPr lang="en-US" dirty="0"/>
              <a:t>METHODOLOGY</a:t>
            </a:r>
          </a:p>
        </p:txBody>
      </p:sp>
      <p:sp>
        <p:nvSpPr>
          <p:cNvPr id="3" name="Content Placeholder 2">
            <a:extLst>
              <a:ext uri="{FF2B5EF4-FFF2-40B4-BE49-F238E27FC236}">
                <a16:creationId xmlns:a16="http://schemas.microsoft.com/office/drawing/2014/main" id="{E019FC5B-117E-014C-95F3-28EEB6A4B9A4}"/>
              </a:ext>
            </a:extLst>
          </p:cNvPr>
          <p:cNvSpPr>
            <a:spLocks noGrp="1"/>
          </p:cNvSpPr>
          <p:nvPr>
            <p:ph idx="1"/>
          </p:nvPr>
        </p:nvSpPr>
        <p:spPr>
          <a:xfrm>
            <a:off x="1706062" y="2291262"/>
            <a:ext cx="8779512" cy="2879256"/>
          </a:xfrm>
        </p:spPr>
        <p:txBody>
          <a:bodyPr>
            <a:normAutofit/>
          </a:bodyPr>
          <a:lstStyle/>
          <a:p>
            <a:pPr marL="0" indent="0">
              <a:lnSpc>
                <a:spcPct val="90000"/>
              </a:lnSpc>
              <a:buNone/>
            </a:pPr>
            <a:r>
              <a:rPr lang="en-US" sz="1500" dirty="0">
                <a:solidFill>
                  <a:srgbClr val="404040"/>
                </a:solidFill>
              </a:rPr>
              <a:t>In order to perform the analysis and suggest the best location, the following are the steps we will follow:</a:t>
            </a:r>
          </a:p>
          <a:p>
            <a:pPr lvl="0">
              <a:lnSpc>
                <a:spcPct val="90000"/>
              </a:lnSpc>
            </a:pPr>
            <a:r>
              <a:rPr lang="en-US" sz="1500" dirty="0">
                <a:solidFill>
                  <a:srgbClr val="404040"/>
                </a:solidFill>
              </a:rPr>
              <a:t>The data from the Wikipedia pages  </a:t>
            </a:r>
            <a:r>
              <a:rPr lang="en-US" sz="1500" u="sng" dirty="0">
                <a:solidFill>
                  <a:srgbClr val="404040"/>
                </a:solidFill>
                <a:hlinkClick r:id="rId2"/>
              </a:rPr>
              <a:t>https://en.wikipedia.org/wiki/List_of_United_States_cities_by_population</a:t>
            </a:r>
            <a:r>
              <a:rPr lang="en-US" sz="1500" dirty="0">
                <a:solidFill>
                  <a:srgbClr val="404040"/>
                </a:solidFill>
              </a:rPr>
              <a:t> and</a:t>
            </a:r>
            <a:r>
              <a:rPr lang="en-US" sz="1500" u="sng" dirty="0">
                <a:solidFill>
                  <a:srgbClr val="404040"/>
                </a:solidFill>
                <a:hlinkClick r:id="rId3"/>
              </a:rPr>
              <a:t> https://en.wikipedia.org/wiki/List_of_United_States_counties_by_per_capita_income</a:t>
            </a:r>
            <a:r>
              <a:rPr lang="en-US" sz="1500" dirty="0">
                <a:solidFill>
                  <a:srgbClr val="404040"/>
                </a:solidFill>
              </a:rPr>
              <a:t> was collected and scraped using the </a:t>
            </a:r>
            <a:r>
              <a:rPr lang="en-US" sz="1500" dirty="0" err="1">
                <a:solidFill>
                  <a:srgbClr val="404040"/>
                </a:solidFill>
              </a:rPr>
              <a:t>BeautifulSoup</a:t>
            </a:r>
            <a:r>
              <a:rPr lang="en-US" sz="1500" dirty="0">
                <a:solidFill>
                  <a:srgbClr val="404040"/>
                </a:solidFill>
              </a:rPr>
              <a:t> library to build pandas data frames listing the cities, states, latitude and longitude coordinates, area, population density and income per capita. The data frames were cleaned and processed appropriately.</a:t>
            </a:r>
          </a:p>
          <a:p>
            <a:pPr lvl="0">
              <a:lnSpc>
                <a:spcPct val="90000"/>
              </a:lnSpc>
            </a:pPr>
            <a:r>
              <a:rPr lang="en-US" sz="1500" dirty="0">
                <a:solidFill>
                  <a:srgbClr val="404040"/>
                </a:solidFill>
              </a:rPr>
              <a:t>The </a:t>
            </a:r>
            <a:r>
              <a:rPr lang="en-US" sz="1500" dirty="0" err="1">
                <a:solidFill>
                  <a:srgbClr val="404040"/>
                </a:solidFill>
              </a:rPr>
              <a:t>FourSquare</a:t>
            </a:r>
            <a:r>
              <a:rPr lang="en-US" sz="1500" dirty="0">
                <a:solidFill>
                  <a:srgbClr val="404040"/>
                </a:solidFill>
              </a:rPr>
              <a:t> API was then used to call the venues in each U.S. city, based on each venue’s category. We’ve assigned weights to each category based on stakeholder indication to get the city with the maximum weight. </a:t>
            </a:r>
          </a:p>
          <a:p>
            <a:pPr lvl="0">
              <a:lnSpc>
                <a:spcPct val="90000"/>
              </a:lnSpc>
            </a:pPr>
            <a:r>
              <a:rPr lang="en-US" sz="1500" dirty="0">
                <a:solidFill>
                  <a:srgbClr val="404040"/>
                </a:solidFill>
              </a:rPr>
              <a:t>Then, we use K means to cluster the venues based on their category and get the coordinates of the cluster with the maximum weight. This is the preferred location to build a new restaurant.</a:t>
            </a:r>
          </a:p>
          <a:p>
            <a:pPr>
              <a:lnSpc>
                <a:spcPct val="90000"/>
              </a:lnSpc>
            </a:pPr>
            <a:endParaRPr lang="en-US" sz="1500" dirty="0">
              <a:solidFill>
                <a:srgbClr val="404040"/>
              </a:solidFill>
            </a:endParaRPr>
          </a:p>
        </p:txBody>
      </p:sp>
    </p:spTree>
    <p:extLst>
      <p:ext uri="{BB962C8B-B14F-4D97-AF65-F5344CB8AC3E}">
        <p14:creationId xmlns:p14="http://schemas.microsoft.com/office/powerpoint/2010/main" val="2959374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Content Placeholder 6" descr="A close up of a map&#10;&#10;Description automatically generated">
            <a:extLst>
              <a:ext uri="{FF2B5EF4-FFF2-40B4-BE49-F238E27FC236}">
                <a16:creationId xmlns:a16="http://schemas.microsoft.com/office/drawing/2014/main" id="{FBC4AEE4-538F-A84B-BB21-796498FE5E5C}"/>
              </a:ext>
            </a:extLst>
          </p:cNvPr>
          <p:cNvPicPr>
            <a:picLocks noGrp="1" noChangeAspect="1"/>
          </p:cNvPicPr>
          <p:nvPr>
            <p:ph idx="1"/>
          </p:nvPr>
        </p:nvPicPr>
        <p:blipFill rotWithShape="1">
          <a:blip r:embed="rId2"/>
          <a:srcRect l="6938" r="2397" b="1"/>
          <a:stretch/>
        </p:blipFill>
        <p:spPr>
          <a:xfrm>
            <a:off x="20" y="10"/>
            <a:ext cx="12191980" cy="4571990"/>
          </a:xfrm>
          <a:prstGeom prst="rect">
            <a:avLst/>
          </a:prstGeom>
        </p:spPr>
      </p:pic>
      <p:sp>
        <p:nvSpPr>
          <p:cNvPr id="2" name="Title 1">
            <a:extLst>
              <a:ext uri="{FF2B5EF4-FFF2-40B4-BE49-F238E27FC236}">
                <a16:creationId xmlns:a16="http://schemas.microsoft.com/office/drawing/2014/main" id="{74BF174A-E337-9D49-AF09-5798978D3AB0}"/>
              </a:ext>
            </a:extLst>
          </p:cNvPr>
          <p:cNvSpPr>
            <a:spLocks noGrp="1"/>
          </p:cNvSpPr>
          <p:nvPr>
            <p:ph type="title"/>
          </p:nvPr>
        </p:nvSpPr>
        <p:spPr>
          <a:xfrm>
            <a:off x="1600200" y="4820329"/>
            <a:ext cx="8991600" cy="1645759"/>
          </a:xfrm>
        </p:spPr>
        <p:txBody>
          <a:bodyPr vert="horz" lIns="274320" tIns="182880" rIns="274320" bIns="182880" rtlCol="0" anchor="ctr" anchorCtr="1">
            <a:normAutofit/>
          </a:bodyPr>
          <a:lstStyle/>
          <a:p>
            <a:r>
              <a:rPr lang="en-US" sz="3800"/>
              <a:t>Plot of ALL U.S. CITIES EXTRACTED</a:t>
            </a:r>
          </a:p>
        </p:txBody>
      </p:sp>
      <p:sp>
        <p:nvSpPr>
          <p:cNvPr id="9" name="TextBox 8">
            <a:extLst>
              <a:ext uri="{FF2B5EF4-FFF2-40B4-BE49-F238E27FC236}">
                <a16:creationId xmlns:a16="http://schemas.microsoft.com/office/drawing/2014/main" id="{FB96AD4D-DDBF-0740-B2DD-E73373E4476B}"/>
              </a:ext>
            </a:extLst>
          </p:cNvPr>
          <p:cNvSpPr txBox="1"/>
          <p:nvPr/>
        </p:nvSpPr>
        <p:spPr>
          <a:xfrm>
            <a:off x="8747760" y="609600"/>
            <a:ext cx="2651760" cy="1015663"/>
          </a:xfrm>
          <a:prstGeom prst="rect">
            <a:avLst/>
          </a:prstGeom>
          <a:noFill/>
        </p:spPr>
        <p:txBody>
          <a:bodyPr wrap="square" rtlCol="0">
            <a:spAutoFit/>
          </a:bodyPr>
          <a:lstStyle/>
          <a:p>
            <a:r>
              <a:rPr lang="en-US" sz="2000" dirty="0"/>
              <a:t>The blue dots indicate the United States city locations extracted.</a:t>
            </a:r>
          </a:p>
        </p:txBody>
      </p:sp>
    </p:spTree>
    <p:extLst>
      <p:ext uri="{BB962C8B-B14F-4D97-AF65-F5344CB8AC3E}">
        <p14:creationId xmlns:p14="http://schemas.microsoft.com/office/powerpoint/2010/main" val="1167264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19501C6-F015-4273-AF88-E0F6C8538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A677DB7-5829-45BD-9754-5EC484CC42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BF174A-E337-9D49-AF09-5798978D3AB0}"/>
              </a:ext>
            </a:extLst>
          </p:cNvPr>
          <p:cNvSpPr>
            <a:spLocks noGrp="1"/>
          </p:cNvSpPr>
          <p:nvPr>
            <p:ph type="title"/>
          </p:nvPr>
        </p:nvSpPr>
        <p:spPr>
          <a:xfrm>
            <a:off x="519685" y="2404871"/>
            <a:ext cx="3614928" cy="1627792"/>
          </a:xfrm>
        </p:spPr>
        <p:txBody>
          <a:bodyPr vert="horz" lIns="274320" tIns="182880" rIns="274320" bIns="182880" rtlCol="0" anchor="ctr" anchorCtr="1">
            <a:normAutofit/>
          </a:bodyPr>
          <a:lstStyle/>
          <a:p>
            <a:r>
              <a:rPr lang="en-US"/>
              <a:t>MAP OF CHICAGO VENUES</a:t>
            </a:r>
          </a:p>
        </p:txBody>
      </p:sp>
      <p:pic>
        <p:nvPicPr>
          <p:cNvPr id="7" name="Content Placeholder 6">
            <a:extLst>
              <a:ext uri="{FF2B5EF4-FFF2-40B4-BE49-F238E27FC236}">
                <a16:creationId xmlns:a16="http://schemas.microsoft.com/office/drawing/2014/main" id="{FBC4AEE4-538F-A84B-BB21-796498FE5E5C}"/>
              </a:ext>
            </a:extLst>
          </p:cNvPr>
          <p:cNvPicPr>
            <a:picLocks noGrp="1" noChangeAspect="1"/>
          </p:cNvPicPr>
          <p:nvPr>
            <p:ph idx="1"/>
          </p:nvPr>
        </p:nvPicPr>
        <p:blipFill>
          <a:blip r:embed="rId2"/>
          <a:stretch/>
        </p:blipFill>
        <p:spPr>
          <a:xfrm>
            <a:off x="4767069" y="572223"/>
            <a:ext cx="7315200" cy="4535423"/>
          </a:xfrm>
          <a:prstGeom prst="rect">
            <a:avLst/>
          </a:prstGeom>
        </p:spPr>
      </p:pic>
      <p:sp>
        <p:nvSpPr>
          <p:cNvPr id="4" name="TextBox 3">
            <a:extLst>
              <a:ext uri="{FF2B5EF4-FFF2-40B4-BE49-F238E27FC236}">
                <a16:creationId xmlns:a16="http://schemas.microsoft.com/office/drawing/2014/main" id="{2AFDC737-1E2F-9A4B-9F49-DD12CD1B1662}"/>
              </a:ext>
            </a:extLst>
          </p:cNvPr>
          <p:cNvSpPr txBox="1"/>
          <p:nvPr/>
        </p:nvSpPr>
        <p:spPr>
          <a:xfrm>
            <a:off x="5132829" y="5577891"/>
            <a:ext cx="6583680" cy="707886"/>
          </a:xfrm>
          <a:prstGeom prst="rect">
            <a:avLst/>
          </a:prstGeom>
          <a:noFill/>
        </p:spPr>
        <p:txBody>
          <a:bodyPr wrap="square" rtlCol="0">
            <a:spAutoFit/>
          </a:bodyPr>
          <a:lstStyle/>
          <a:p>
            <a:r>
              <a:rPr lang="en-US" sz="2000" dirty="0"/>
              <a:t>Based on the constraints we chose, we found that Chicago, Illinois would be the best city to build a new restaurant. </a:t>
            </a:r>
          </a:p>
        </p:txBody>
      </p:sp>
    </p:spTree>
    <p:extLst>
      <p:ext uri="{BB962C8B-B14F-4D97-AF65-F5344CB8AC3E}">
        <p14:creationId xmlns:p14="http://schemas.microsoft.com/office/powerpoint/2010/main" val="7673350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FBC4AEE4-538F-A84B-BB21-796498FE5E5C}"/>
              </a:ext>
            </a:extLst>
          </p:cNvPr>
          <p:cNvPicPr>
            <a:picLocks noGrp="1" noChangeAspect="1"/>
          </p:cNvPicPr>
          <p:nvPr>
            <p:ph idx="1"/>
          </p:nvPr>
        </p:nvPicPr>
        <p:blipFill rotWithShape="1">
          <a:blip r:embed="rId2"/>
          <a:srcRect l="-496" t="12552" b="17843"/>
          <a:stretch/>
        </p:blipFill>
        <p:spPr>
          <a:xfrm>
            <a:off x="142836" y="0"/>
            <a:ext cx="11906325" cy="4942249"/>
          </a:xfrm>
          <a:prstGeom prst="rect">
            <a:avLst/>
          </a:prstGeom>
        </p:spPr>
      </p:pic>
      <p:sp>
        <p:nvSpPr>
          <p:cNvPr id="2" name="Title 1">
            <a:extLst>
              <a:ext uri="{FF2B5EF4-FFF2-40B4-BE49-F238E27FC236}">
                <a16:creationId xmlns:a16="http://schemas.microsoft.com/office/drawing/2014/main" id="{74BF174A-E337-9D49-AF09-5798978D3AB0}"/>
              </a:ext>
            </a:extLst>
          </p:cNvPr>
          <p:cNvSpPr>
            <a:spLocks noGrp="1"/>
          </p:cNvSpPr>
          <p:nvPr>
            <p:ph type="title"/>
          </p:nvPr>
        </p:nvSpPr>
        <p:spPr>
          <a:xfrm>
            <a:off x="1729740" y="5242721"/>
            <a:ext cx="8732519" cy="1401919"/>
          </a:xfrm>
        </p:spPr>
        <p:txBody>
          <a:bodyPr vert="horz" lIns="274320" tIns="182880" rIns="274320" bIns="182880" rtlCol="0" anchor="ctr" anchorCtr="1">
            <a:normAutofit/>
          </a:bodyPr>
          <a:lstStyle/>
          <a:p>
            <a:r>
              <a:rPr lang="en-US" sz="3800" dirty="0"/>
              <a:t>Results</a:t>
            </a:r>
          </a:p>
        </p:txBody>
      </p:sp>
      <p:sp>
        <p:nvSpPr>
          <p:cNvPr id="3" name="TextBox 2">
            <a:extLst>
              <a:ext uri="{FF2B5EF4-FFF2-40B4-BE49-F238E27FC236}">
                <a16:creationId xmlns:a16="http://schemas.microsoft.com/office/drawing/2014/main" id="{8056A9CD-0121-6F48-9393-75FA1393837D}"/>
              </a:ext>
            </a:extLst>
          </p:cNvPr>
          <p:cNvSpPr txBox="1"/>
          <p:nvPr/>
        </p:nvSpPr>
        <p:spPr>
          <a:xfrm>
            <a:off x="9230264" y="213360"/>
            <a:ext cx="2818897" cy="1015663"/>
          </a:xfrm>
          <a:prstGeom prst="rect">
            <a:avLst/>
          </a:prstGeom>
          <a:noFill/>
        </p:spPr>
        <p:txBody>
          <a:bodyPr wrap="square" rtlCol="0">
            <a:spAutoFit/>
          </a:bodyPr>
          <a:lstStyle/>
          <a:p>
            <a:r>
              <a:rPr lang="en-US" sz="2000" dirty="0">
                <a:ln>
                  <a:solidFill>
                    <a:schemeClr val="bg1">
                      <a:alpha val="10000"/>
                    </a:schemeClr>
                  </a:solidFill>
                </a:ln>
              </a:rPr>
              <a:t>The circle indicates the best place to build a new restaurant in Chicago</a:t>
            </a:r>
          </a:p>
        </p:txBody>
      </p:sp>
    </p:spTree>
    <p:extLst>
      <p:ext uri="{BB962C8B-B14F-4D97-AF65-F5344CB8AC3E}">
        <p14:creationId xmlns:p14="http://schemas.microsoft.com/office/powerpoint/2010/main" val="1466065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510A7-2EDB-444D-BEEA-60D13AF12CD2}"/>
              </a:ext>
            </a:extLst>
          </p:cNvPr>
          <p:cNvSpPr>
            <a:spLocks noGrp="1"/>
          </p:cNvSpPr>
          <p:nvPr>
            <p:ph type="title"/>
          </p:nvPr>
        </p:nvSpPr>
        <p:spPr>
          <a:xfrm>
            <a:off x="2231136" y="467418"/>
            <a:ext cx="7729728" cy="1188720"/>
          </a:xfrm>
          <a:solidFill>
            <a:srgbClr val="FFFFFF"/>
          </a:solidFill>
        </p:spPr>
        <p:txBody>
          <a:bodyPr>
            <a:normAutofit/>
          </a:bodyPr>
          <a:lstStyle/>
          <a:p>
            <a:r>
              <a:rPr lang="en-US" dirty="0"/>
              <a:t>Recommendations</a:t>
            </a:r>
          </a:p>
        </p:txBody>
      </p:sp>
      <p:sp>
        <p:nvSpPr>
          <p:cNvPr id="3" name="Content Placeholder 2">
            <a:extLst>
              <a:ext uri="{FF2B5EF4-FFF2-40B4-BE49-F238E27FC236}">
                <a16:creationId xmlns:a16="http://schemas.microsoft.com/office/drawing/2014/main" id="{08AFD48C-C066-4147-9A76-746D3558BD20}"/>
              </a:ext>
            </a:extLst>
          </p:cNvPr>
          <p:cNvSpPr>
            <a:spLocks noGrp="1"/>
          </p:cNvSpPr>
          <p:nvPr>
            <p:ph idx="1"/>
          </p:nvPr>
        </p:nvSpPr>
        <p:spPr>
          <a:xfrm>
            <a:off x="1706062" y="2291262"/>
            <a:ext cx="8779512" cy="2879256"/>
          </a:xfrm>
        </p:spPr>
        <p:txBody>
          <a:bodyPr>
            <a:normAutofit/>
          </a:bodyPr>
          <a:lstStyle/>
          <a:p>
            <a:pPr lvl="0"/>
            <a:r>
              <a:rPr lang="en-US" dirty="0">
                <a:solidFill>
                  <a:srgbClr val="404040"/>
                </a:solidFill>
              </a:rPr>
              <a:t>In the Four Square API, we’ve queried the venues of a city by specifying a LIMIT and radius. Since using a free Four Square account allows for less API call, we’ve chosen a lower LIMIT. For more accurate results, we can</a:t>
            </a:r>
          </a:p>
          <a:p>
            <a:pPr lvl="3"/>
            <a:r>
              <a:rPr lang="en-US" dirty="0">
                <a:solidFill>
                  <a:srgbClr val="404040"/>
                </a:solidFill>
              </a:rPr>
              <a:t>Increase the LIMIT.</a:t>
            </a:r>
          </a:p>
          <a:p>
            <a:pPr lvl="3"/>
            <a:r>
              <a:rPr lang="en-US" dirty="0">
                <a:solidFill>
                  <a:srgbClr val="404040"/>
                </a:solidFill>
              </a:rPr>
              <a:t>Increase the Radius to yield more venue results.</a:t>
            </a:r>
          </a:p>
          <a:p>
            <a:pPr lvl="0"/>
            <a:r>
              <a:rPr lang="en-US" dirty="0">
                <a:solidFill>
                  <a:srgbClr val="404040"/>
                </a:solidFill>
              </a:rPr>
              <a:t>In the venue categories, we’re only choosing a few to give weights and identify the best cluster.  Weights must be assigned relatively for each venue category. Then, considering more venue categories would yield an even better output.</a:t>
            </a:r>
          </a:p>
          <a:p>
            <a:endParaRPr lang="en-US" dirty="0">
              <a:solidFill>
                <a:srgbClr val="404040"/>
              </a:solidFill>
            </a:endParaRPr>
          </a:p>
        </p:txBody>
      </p:sp>
    </p:spTree>
    <p:extLst>
      <p:ext uri="{BB962C8B-B14F-4D97-AF65-F5344CB8AC3E}">
        <p14:creationId xmlns:p14="http://schemas.microsoft.com/office/powerpoint/2010/main" val="3063265253"/>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2</TotalTime>
  <Words>558</Words>
  <Application>Microsoft Macintosh PowerPoint</Application>
  <PresentationFormat>Widescreen</PresentationFormat>
  <Paragraphs>33</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Gill Sans MT</vt:lpstr>
      <vt:lpstr>Parcel</vt:lpstr>
      <vt:lpstr>Battle of THE NeIGHBORHOODS</vt:lpstr>
      <vt:lpstr>Introduction and Business Problem</vt:lpstr>
      <vt:lpstr>DATA</vt:lpstr>
      <vt:lpstr>METHODOLOGY</vt:lpstr>
      <vt:lpstr>Plot of ALL U.S. CITIES EXTRACTED</vt:lpstr>
      <vt:lpstr>MAP OF CHICAGO VENUES</vt:lpstr>
      <vt:lpstr>Results</vt:lpstr>
      <vt:lpstr>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THE NeIGHBORHOODS</dc:title>
  <dc:creator>Spiglanin, Sienna M</dc:creator>
  <cp:lastModifiedBy>Spiglanin, Sienna M</cp:lastModifiedBy>
  <cp:revision>2</cp:revision>
  <dcterms:created xsi:type="dcterms:W3CDTF">2020-05-16T23:21:27Z</dcterms:created>
  <dcterms:modified xsi:type="dcterms:W3CDTF">2020-05-16T23:24:06Z</dcterms:modified>
</cp:coreProperties>
</file>